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10058400" cx="7772400"/>
  <p:notesSz cx="9388475" cy="7102475"/>
  <p:embeddedFontLst>
    <p:embeddedFont>
      <p:font typeface="Amatic SC"/>
      <p:regular r:id="rId13"/>
      <p:bold r:id="rId14"/>
    </p:embeddedFont>
    <p:embeddedFont>
      <p:font typeface="Inder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D33305C-8C46-446F-901F-0A274E931264}">
  <a:tblStyle styleId="{8D33305C-8C46-446F-901F-0A274E93126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AmaticSC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Inder-regular.fntdata"/><Relationship Id="rId14" Type="http://schemas.openxmlformats.org/officeDocument/2006/relationships/font" Target="fonts/AmaticS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65050" y="532675"/>
            <a:ext cx="6259275" cy="2663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38825" y="3373675"/>
            <a:ext cx="7510775" cy="31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938825" y="3373675"/>
            <a:ext cx="7510775" cy="31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565050" y="532675"/>
            <a:ext cx="6259275" cy="2663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30278edef_0_0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f30278edef_0_0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f30278edef_0_17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f30278edef_0_17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f30278edef_0_34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2f30278edef_0_34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f30278edef_0_51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2f30278edef_0_51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f30278edef_0_68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2f30278edef_0_68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444814" y="1946371"/>
            <a:ext cx="3288986" cy="3020901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986774" y="1946371"/>
            <a:ext cx="3291840" cy="3020901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444814" y="5084774"/>
            <a:ext cx="6833800" cy="34059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444814" y="8608242"/>
            <a:ext cx="6833800" cy="92908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89" name="Google Shape;89;p13"/>
          <p:cNvSpPr txBox="1"/>
          <p:nvPr/>
        </p:nvSpPr>
        <p:spPr>
          <a:xfrm>
            <a:off x="442863" y="2435230"/>
            <a:ext cx="32889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Crossing the Midline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Juggling - Scarves / Tennis Balls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 - Bounce &amp; Catch; Toss &amp; Catch; Partner Catch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Dribbling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Passing - Chest / Bounce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Shooting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3986775" y="2441435"/>
            <a:ext cx="31155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Grains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Help our Brain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Make them - flour, oats, wheat, rice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Nervous System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Biceps and Triceps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92" name="Google Shape;92;p13"/>
          <p:cNvGraphicFramePr/>
          <p:nvPr/>
        </p:nvGraphicFramePr>
        <p:xfrm>
          <a:off x="7740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{8D33305C-8C46-446F-901F-0A274E931264}</a:tableStyleId>
              </a:tblPr>
              <a:tblGrid>
                <a:gridCol w="1299550"/>
                <a:gridCol w="4873425"/>
              </a:tblGrid>
              <a:tr h="647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Mondays, between 7:25-7:45.  It is starting to get cooler outside, please send students with warmer clothes on these days.  We will go outside as long as the “feels like” temp is 20 degrees.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3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5</a:t>
            </a:r>
            <a:endParaRPr b="1" sz="2100" u="sng"/>
          </a:p>
        </p:txBody>
      </p:sp>
      <p:sp>
        <p:nvSpPr>
          <p:cNvPr id="94" name="Google Shape;94;p13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95" name="Google Shape;95;p13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96" name="Google Shape;96;p13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KINDERGARTEN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07" name="Google Shape;107;p14"/>
          <p:cNvSpPr txBox="1"/>
          <p:nvPr/>
        </p:nvSpPr>
        <p:spPr>
          <a:xfrm>
            <a:off x="442863" y="2435230"/>
            <a:ext cx="32889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Crossing the Midline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Juggling - Scarves / Tennis Balls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 - Bounce &amp; Catch; Toss &amp; Catch; Partner Catch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Dribbling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Passing - Chest / Bounce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Shooting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3986775" y="2441435"/>
            <a:ext cx="31155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Grains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Help our Brain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Make them - flour, oats, wheat, rice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Nervous System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Biceps and Triceps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5</a:t>
            </a:r>
            <a:endParaRPr b="1" sz="2100" u="sng"/>
          </a:p>
        </p:txBody>
      </p:sp>
      <p:sp>
        <p:nvSpPr>
          <p:cNvPr id="111" name="Google Shape;111;p14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12" name="Google Shape;112;p14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13" name="Google Shape;113;p14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FIRST GRADE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graphicFrame>
        <p:nvGraphicFramePr>
          <p:cNvPr id="115" name="Google Shape;115;p14"/>
          <p:cNvGraphicFramePr/>
          <p:nvPr/>
        </p:nvGraphicFramePr>
        <p:xfrm>
          <a:off x="7740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{8D33305C-8C46-446F-901F-0A274E931264}</a:tableStyleId>
              </a:tblPr>
              <a:tblGrid>
                <a:gridCol w="1299550"/>
                <a:gridCol w="4873425"/>
              </a:tblGrid>
              <a:tr h="647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Mondays, between 7:25-7:45.  It is starting to get cooler outside, please send students with warmer clothes on these days.  We will go outside as long as the “feels like” temp is 20 degrees.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25" name="Google Shape;125;p15"/>
          <p:cNvSpPr txBox="1"/>
          <p:nvPr/>
        </p:nvSpPr>
        <p:spPr>
          <a:xfrm>
            <a:off x="442863" y="2435230"/>
            <a:ext cx="3288900" cy="19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Crossing the Midline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Juggling - Scarves / Tennis Balls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 - Bounce &amp; Catch; Toss &amp; Catch; Partner Catch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Dribbling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Passing - Chest / Bounce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Shooting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3986775" y="2441435"/>
            <a:ext cx="3115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5</a:t>
            </a:r>
            <a:endParaRPr b="1" sz="2100" u="sng"/>
          </a:p>
        </p:txBody>
      </p:sp>
      <p:sp>
        <p:nvSpPr>
          <p:cNvPr id="129" name="Google Shape;129;p15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30" name="Google Shape;130;p15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31" name="Google Shape;131;p15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SECOND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 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3986775" y="2335010"/>
            <a:ext cx="3115500" cy="26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Grains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Help our Brain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Make them - flour, oats, wheat, rice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Grain Identification Pre / Post Test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Nervous System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Biceps, Triceps, Deltoid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Phalanges, Clavicle, Scapula, Mandible</a:t>
            </a:r>
            <a:endParaRPr sz="9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134" name="Google Shape;134;p15"/>
          <p:cNvGraphicFramePr/>
          <p:nvPr/>
        </p:nvGraphicFramePr>
        <p:xfrm>
          <a:off x="711162" y="54735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{8D33305C-8C46-446F-901F-0A274E931264}</a:tableStyleId>
              </a:tblPr>
              <a:tblGrid>
                <a:gridCol w="1344250"/>
                <a:gridCol w="5041100"/>
              </a:tblGrid>
              <a:tr h="567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 sz="12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Tuesdays</a:t>
                      </a: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 It is starting to get cooler outside, please send students with warmer clothes on these days.  We will go outside as long as the “feels like” temp is 20 degrees.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560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 sz="12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Toothbrushes</a:t>
                      </a:r>
                      <a:endParaRPr b="1"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A toothbrush, toothpaste packet, and teeth brushing challenge have been sent home with each student.  Continue to stress the </a:t>
                      </a: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importance of healthy oral hygiene and brushing our teeth twice a day.  If your child is struggling, you can make it a family activity! 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Grain Identification</a:t>
                      </a:r>
                      <a:endParaRPr b="1"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Students will complete a grain identification pre-test, prior to the unit and complete the same identification post-test, at the end of the unit.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Post-Test Dates: B Group (March 5); A Group (March 6); C Group (March 7).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44" name="Google Shape;144;p16"/>
          <p:cNvSpPr txBox="1"/>
          <p:nvPr/>
        </p:nvSpPr>
        <p:spPr>
          <a:xfrm>
            <a:off x="442863" y="2435230"/>
            <a:ext cx="32889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Dribbling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Passing - Chest, Bounce, Overhead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Shooting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3986775" y="2441435"/>
            <a:ext cx="31155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Make HALF your GRAINS WHOLE - Health Benefits of Grains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Nervous System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Biceps, Triceps, Deltoid, Pectoralis, Trapezius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Phalanges, Clavicle, Scapula, Mandible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147" name="Google Shape;147;p16"/>
          <p:cNvGraphicFramePr/>
          <p:nvPr/>
        </p:nvGraphicFramePr>
        <p:xfrm>
          <a:off x="7769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{8D33305C-8C46-446F-901F-0A274E931264}</a:tableStyleId>
              </a:tblPr>
              <a:tblGrid>
                <a:gridCol w="1299550"/>
                <a:gridCol w="4873425"/>
              </a:tblGrid>
              <a:tr h="512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Wednesdays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 It is starting to get cooler outside, please send students with warmer clothes on these days.  We will go outside as long as the “feels like” temp is 20 degrees.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8" name="Google Shape;148;p16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5</a:t>
            </a:r>
            <a:endParaRPr b="1" sz="2100" u="sng"/>
          </a:p>
        </p:txBody>
      </p:sp>
      <p:sp>
        <p:nvSpPr>
          <p:cNvPr id="149" name="Google Shape;149;p16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50" name="Google Shape;150;p16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51" name="Google Shape;151;p16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THIRD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52" name="Google Shape;152;p16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7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7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7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62" name="Google Shape;162;p17"/>
          <p:cNvSpPr txBox="1"/>
          <p:nvPr/>
        </p:nvSpPr>
        <p:spPr>
          <a:xfrm>
            <a:off x="442863" y="2435230"/>
            <a:ext cx="3288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Dribbling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Passing - Chest, Bounce, Overhead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Shooting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4074975" y="2456285"/>
            <a:ext cx="31155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Make HALF your GRAINS WHOLE - Health Benefits of Grains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Nervous System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Biceps, Triceps, Deltoid, Pectoralis, Trapezius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Phalanges, Clavicle, Scapula, Mandible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65" name="Google Shape;165;p17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5</a:t>
            </a:r>
            <a:endParaRPr b="1" sz="2100" u="sng"/>
          </a:p>
        </p:txBody>
      </p:sp>
      <p:sp>
        <p:nvSpPr>
          <p:cNvPr id="166" name="Google Shape;166;p17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67" name="Google Shape;167;p17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68" name="Google Shape;168;p17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FOURTH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 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69" name="Google Shape;169;p17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graphicFrame>
        <p:nvGraphicFramePr>
          <p:cNvPr id="170" name="Google Shape;170;p17"/>
          <p:cNvGraphicFramePr/>
          <p:nvPr/>
        </p:nvGraphicFramePr>
        <p:xfrm>
          <a:off x="7769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{8D33305C-8C46-446F-901F-0A274E931264}</a:tableStyleId>
              </a:tblPr>
              <a:tblGrid>
                <a:gridCol w="1299550"/>
                <a:gridCol w="4873425"/>
              </a:tblGrid>
              <a:tr h="512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Thursdays</a:t>
                      </a: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 It is starting to get cooler outside, please send students with warmer clothes on these days.  We will go outside as long as the “feels like” temp is 20 degrees.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8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8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8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8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80" name="Google Shape;180;p18"/>
          <p:cNvSpPr txBox="1"/>
          <p:nvPr/>
        </p:nvSpPr>
        <p:spPr>
          <a:xfrm>
            <a:off x="442863" y="2435230"/>
            <a:ext cx="3288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Dribbling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Passing - Chest, Bounce, Overhead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Basketball Shooting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1" name="Google Shape;181;p18"/>
          <p:cNvSpPr txBox="1"/>
          <p:nvPr/>
        </p:nvSpPr>
        <p:spPr>
          <a:xfrm>
            <a:off x="3986775" y="2441435"/>
            <a:ext cx="31155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Make HALF your GRAINS WHOLE - Health Benefits of Grains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Nervous System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Biceps, Triceps, Deltoid, Pectoralis, Trapezius - Test at End of Unit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Phalanges, Clavicle, Scapula, Mandible - Checkpoint at End of Unit</a:t>
            </a:r>
            <a:endParaRPr sz="9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2" name="Google Shape;182;p18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3" name="Google Shape;183;p18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5</a:t>
            </a:r>
            <a:endParaRPr b="1" sz="2100" u="sng"/>
          </a:p>
        </p:txBody>
      </p:sp>
      <p:sp>
        <p:nvSpPr>
          <p:cNvPr id="184" name="Google Shape;184;p18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85" name="Google Shape;185;p18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86" name="Google Shape;186;p18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FIFTH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87" name="Google Shape;187;p18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graphicFrame>
        <p:nvGraphicFramePr>
          <p:cNvPr id="188" name="Google Shape;188;p18"/>
          <p:cNvGraphicFramePr/>
          <p:nvPr/>
        </p:nvGraphicFramePr>
        <p:xfrm>
          <a:off x="612212" y="54023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{8D33305C-8C46-446F-901F-0A274E931264}</a:tableStyleId>
              </a:tblPr>
              <a:tblGrid>
                <a:gridCol w="1367725"/>
                <a:gridCol w="5129000"/>
              </a:tblGrid>
              <a:tr h="522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 sz="12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0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Fridays</a:t>
                      </a:r>
                      <a:r>
                        <a:rPr b="0" lang="en-US" sz="10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 It is starting to get cooler outside, please send students with warmer clothes on these days.  We will go outside as long as the “feels like” temp is 20 degrees.</a:t>
                      </a:r>
                      <a:endParaRPr b="0" sz="10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446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 sz="12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0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0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2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Bone Checkpoint</a:t>
                      </a:r>
                      <a:endParaRPr b="1"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Inder"/>
                          <a:ea typeface="Inder"/>
                          <a:cs typeface="Inder"/>
                          <a:sym typeface="Inder"/>
                        </a:rPr>
                        <a:t>Dates of Checkpoint: B Group (3/4); A Group (3/5); D Group (3/6); C Group (3/7)</a:t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Inder"/>
                          <a:ea typeface="Inder"/>
                          <a:cs typeface="Inder"/>
                          <a:sym typeface="Inder"/>
                        </a:rPr>
                        <a:t>Checkpoint will include all of the bones listed above.</a:t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7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Muscles Test</a:t>
                      </a:r>
                      <a:endParaRPr b="1"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Inder"/>
                          <a:ea typeface="Inder"/>
                          <a:cs typeface="Inder"/>
                          <a:sym typeface="Inder"/>
                        </a:rPr>
                        <a:t>Dates of Test: B Group (2/26); A Group (2/27); D Group (2/28); C Group (3/ 3)</a:t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Inder"/>
                          <a:ea typeface="Inder"/>
                          <a:cs typeface="Inder"/>
                          <a:sym typeface="Inder"/>
                        </a:rPr>
                        <a:t>Review sheet is attached.</a:t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7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Sports Info</a:t>
                      </a:r>
                      <a:endParaRPr b="1" sz="12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Inder"/>
                          <a:ea typeface="Inder"/>
                          <a:cs typeface="Inder"/>
                          <a:sym typeface="Inder"/>
                        </a:rPr>
                        <a:t>Basketball and cheerleading are underway and will continue through February.</a:t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Inder"/>
                          <a:ea typeface="Inder"/>
                          <a:cs typeface="Inder"/>
                          <a:sym typeface="Inder"/>
                        </a:rPr>
                        <a:t>Volleyball begins on January 21.  Four week program - Practices on Tuesdays and Wednesdays.  Tournament - Saturday, February 15.</a:t>
                      </a:r>
                      <a:endParaRPr sz="10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